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301" r:id="rId5"/>
    <p:sldId id="330" r:id="rId6"/>
    <p:sldId id="304" r:id="rId7"/>
    <p:sldId id="305" r:id="rId8"/>
    <p:sldId id="258" r:id="rId9"/>
    <p:sldId id="262" r:id="rId10"/>
    <p:sldId id="270" r:id="rId11"/>
    <p:sldId id="306" r:id="rId12"/>
    <p:sldId id="328" r:id="rId13"/>
    <p:sldId id="307" r:id="rId14"/>
    <p:sldId id="323" r:id="rId15"/>
    <p:sldId id="263" r:id="rId16"/>
    <p:sldId id="308" r:id="rId17"/>
    <p:sldId id="309" r:id="rId18"/>
    <p:sldId id="310" r:id="rId19"/>
    <p:sldId id="329" r:id="rId20"/>
    <p:sldId id="311" r:id="rId21"/>
    <p:sldId id="312" r:id="rId22"/>
    <p:sldId id="313" r:id="rId23"/>
    <p:sldId id="314" r:id="rId24"/>
    <p:sldId id="315" r:id="rId25"/>
    <p:sldId id="335" r:id="rId26"/>
    <p:sldId id="334" r:id="rId27"/>
    <p:sldId id="319" r:id="rId28"/>
    <p:sldId id="320" r:id="rId29"/>
    <p:sldId id="332" r:id="rId30"/>
    <p:sldId id="298" r:id="rId31"/>
    <p:sldId id="288" r:id="rId32"/>
    <p:sldId id="336" r:id="rId33"/>
    <p:sldId id="33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zer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>
      <p:cViewPr varScale="1">
        <p:scale>
          <a:sx n="66" d="100"/>
          <a:sy n="66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0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D7F3E-3FB5-4894-BDC0-76615F5564EE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E8598-80E9-4945-A4D0-81063A5F2D2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EEBC0-40C5-471F-9D8D-57AF5ED3CBB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6240-6781-4719-ADDD-A5168E0CF7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6240-6781-4719-ADDD-A5168E0CF73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rsyval-lab.fr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rsyval-lab.fr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2E5-6896-4BD5-A814-9EC4D6456D0F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9037-865D-45CC-944F-7A4BC77B1922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1A12-66E3-406D-A41A-C6842C7E3E95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29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Avril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MicroBayes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: </a:t>
            </a:r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 descr="logo header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309320"/>
            <a:ext cx="3312368" cy="4184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091A-AFC2-43C1-924C-A5C865F12508}" type="datetime1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r>
              <a:rPr lang="en-US" dirty="0" err="1" smtClean="0"/>
              <a:t>MicroBayes</a:t>
            </a:r>
            <a:r>
              <a:rPr lang="en-US" dirty="0" smtClean="0"/>
              <a:t> : </a:t>
            </a:r>
            <a:fld id="{418EA86D-6665-4741-8144-2D88EF171FB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2" descr="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37312"/>
            <a:ext cx="3851920" cy="4479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7CAB-C733-461A-A59B-6C4E234AB254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2" descr="logo header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37312"/>
            <a:ext cx="3312368" cy="41840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45E6-136F-4926-B139-64E60DB6CAD6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DA2-4EFB-4A49-8C14-35365BA267C9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F4C-3A8D-43E8-8526-946A82E503C6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BB2-422B-4CF2-A5C1-4B5E2CC5D2CA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8706-4FE3-4650-AB4A-421EC4998490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DEFB-BBFC-48CA-B751-0C1F0C3B65BE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D06F-E5C1-4949-BB16-5E948EAF64E1}" type="datetime1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12F8-D996-43A9-93C9-FAD9C67F8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A86D-6665-4741-8144-2D88EF171F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s://persyval-lab.org/content/tima-umr-515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persyval-lab.org/content/lig-umr-5217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9.jpeg"/><Relationship Id="rId7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yval-lab.org/content/lig-umr-5217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persyval-lab.org/content/tima-umr-515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yval-lab.org/content/lig-umr-5217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yval-lab.org/content/lig-umr-5217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yval-lab.org/content/tima-umr-5159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hyperlink" Target="https://persyval-lab.org/content/tima-umr-51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persyval-lab.org/content/lig-umr-521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hyperlink" Target="https://persyval-lab.org/content/tima-umr-51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persyval-lab.org/content/lig-umr-521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hyperlink" Target="https://persyval-lab.org/content/tima-umr-515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persyval-lab.org/content/lig-umr-521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MicroBayes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Probabilistic Machines for Low-level Sensor Interpretation</a:t>
            </a:r>
            <a:endParaRPr lang="en-US" dirty="0"/>
          </a:p>
        </p:txBody>
      </p:sp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2656"/>
            <a:ext cx="8763000" cy="1019175"/>
          </a:xfrm>
          <a:prstGeom prst="rect">
            <a:avLst/>
          </a:prstGeom>
          <a:noFill/>
        </p:spPr>
      </p:pic>
      <p:pic>
        <p:nvPicPr>
          <p:cNvPr id="1028" name="Picture 4" descr="https://persyval-lab.org/sites/default/files/pictures/logo_tim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517232"/>
            <a:ext cx="581025" cy="619126"/>
          </a:xfrm>
          <a:prstGeom prst="rect">
            <a:avLst/>
          </a:prstGeom>
          <a:noFill/>
        </p:spPr>
      </p:pic>
      <p:pic>
        <p:nvPicPr>
          <p:cNvPr id="1030" name="Picture 6" descr="https://persyval-lab.org/sites/default/files/pictures/logo_li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517232"/>
            <a:ext cx="702706" cy="60540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971600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Emmanuel </a:t>
            </a:r>
            <a:r>
              <a:rPr lang="en-US" dirty="0" err="1" smtClean="0"/>
              <a:t>Mazer</a:t>
            </a:r>
            <a:r>
              <a:rPr lang="en-US" dirty="0" smtClean="0"/>
              <a:t>             Didier </a:t>
            </a:r>
            <a:r>
              <a:rPr lang="en-US" dirty="0" err="1" smtClean="0"/>
              <a:t>Piau</a:t>
            </a:r>
            <a:r>
              <a:rPr lang="en-US" dirty="0" smtClean="0"/>
              <a:t>                 Laurent </a:t>
            </a:r>
            <a:r>
              <a:rPr lang="en-US" dirty="0" err="1" smtClean="0"/>
              <a:t>Fesquet</a:t>
            </a:r>
            <a:r>
              <a:rPr lang="en-US" dirty="0" smtClean="0"/>
              <a:t>         Laurent </a:t>
            </a:r>
            <a:r>
              <a:rPr lang="en-US" dirty="0" err="1" smtClean="0"/>
              <a:t>Girin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821" name="Picture 5" descr="C:\Users\amf\Desktop\logo-i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517232"/>
            <a:ext cx="1608770" cy="643508"/>
          </a:xfrm>
          <a:prstGeom prst="rect">
            <a:avLst/>
          </a:prstGeom>
          <a:noFill/>
        </p:spPr>
      </p:pic>
      <p:pic>
        <p:nvPicPr>
          <p:cNvPr id="34822" name="Picture 6" descr="C:\Users\amf\Desktop\gipsa-la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445224"/>
            <a:ext cx="1074520" cy="790519"/>
          </a:xfrm>
          <a:prstGeom prst="rect">
            <a:avLst/>
          </a:prstGeom>
          <a:noFill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MicroBayes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Both"/>
            </a:pPr>
            <a:r>
              <a:rPr lang="en-US" dirty="0" smtClean="0"/>
              <a:t>To design non von Neumann architectures dedicated to the processing of stochastic bit streams.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(b) To study new algorithms for stochastic inference based on generating sets.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(c) To evaluate stochastic machines on difficult Bayesian inference problems related to low-level sensor fusion.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APPROACHES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stochastic machines </a:t>
            </a:r>
            <a:endParaRPr lang="en-US" dirty="0"/>
          </a:p>
        </p:txBody>
      </p:sp>
      <p:pic>
        <p:nvPicPr>
          <p:cNvPr id="5" name="Picture 2" descr="C:\Users\mazer\Documents\microbayes\gitmicrobayes\microbayes\V2\princ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571197" cy="4108525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High performance CMOS TRNG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412776"/>
            <a:ext cx="81369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TIMA Self-</a:t>
            </a:r>
            <a:r>
              <a:rPr lang="fr-FR" sz="2400" b="1" dirty="0" err="1" smtClean="0"/>
              <a:t>timed</a:t>
            </a:r>
            <a:r>
              <a:rPr lang="fr-FR" sz="2400" b="1" dirty="0" smtClean="0"/>
              <a:t> </a:t>
            </a:r>
            <a:r>
              <a:rPr lang="fr-FR" sz="2400" b="1" dirty="0"/>
              <a:t>ring </a:t>
            </a:r>
            <a:r>
              <a:rPr lang="fr-FR" sz="2400" b="1" dirty="0" err="1"/>
              <a:t>based</a:t>
            </a:r>
            <a:r>
              <a:rPr lang="fr-FR" sz="2400" b="1" dirty="0"/>
              <a:t> TRNG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err="1"/>
              <a:t>Extracts</a:t>
            </a:r>
            <a:r>
              <a:rPr lang="fr-FR" sz="2000" dirty="0"/>
              <a:t> </a:t>
            </a:r>
            <a:r>
              <a:rPr lang="fr-FR" sz="2000" dirty="0" err="1"/>
              <a:t>randomness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jitter</a:t>
            </a:r>
            <a:r>
              <a:rPr lang="fr-FR" sz="2000" dirty="0"/>
              <a:t> of a STR, </a:t>
            </a:r>
            <a:r>
              <a:rPr lang="fr-FR" sz="2000" b="1" dirty="0" err="1">
                <a:solidFill>
                  <a:srgbClr val="FF0000"/>
                </a:solidFill>
              </a:rPr>
              <a:t>regardless</a:t>
            </a:r>
            <a:r>
              <a:rPr lang="fr-FR" sz="2000" b="1" dirty="0">
                <a:solidFill>
                  <a:srgbClr val="FF0000"/>
                </a:solidFill>
              </a:rPr>
              <a:t> the </a:t>
            </a:r>
            <a:r>
              <a:rPr lang="fr-FR" sz="2000" b="1" dirty="0" err="1">
                <a:solidFill>
                  <a:srgbClr val="FF0000"/>
                </a:solidFill>
              </a:rPr>
              <a:t>jitter</a:t>
            </a:r>
            <a:r>
              <a:rPr lang="fr-FR" sz="2000" b="1" dirty="0">
                <a:solidFill>
                  <a:srgbClr val="FF0000"/>
                </a:solidFill>
              </a:rPr>
              <a:t> magnitude</a:t>
            </a:r>
            <a:endParaRPr lang="fr-FR" sz="20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The design </a:t>
            </a:r>
            <a:r>
              <a:rPr lang="fr-FR" sz="2000" dirty="0" err="1"/>
              <a:t>is</a:t>
            </a:r>
            <a:r>
              <a:rPr lang="fr-FR" sz="2000" dirty="0"/>
              <a:t> flexible: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area, bit rate and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security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level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can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be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tuned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with</a:t>
            </a:r>
            <a:r>
              <a:rPr lang="fr-FR" sz="2000" dirty="0">
                <a:latin typeface="Calibri" pitchFamily="34" charset="0"/>
              </a:rPr>
              <a:t> a </a:t>
            </a:r>
            <a:r>
              <a:rPr lang="fr-FR" sz="2000" dirty="0" err="1">
                <a:latin typeface="Calibri" pitchFamily="34" charset="0"/>
              </a:rPr>
              <a:t>very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low</a:t>
            </a:r>
            <a:r>
              <a:rPr lang="fr-FR" sz="2000" dirty="0">
                <a:latin typeface="Calibri" pitchFamily="34" charset="0"/>
              </a:rPr>
              <a:t> design effort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itchFamily="34" charset="0"/>
              </a:rPr>
              <a:t>Passes AIS31 and NIST tests at high bit rates (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a few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hundred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Mbit/s</a:t>
            </a:r>
            <a:r>
              <a:rPr lang="fr-FR" sz="2000" dirty="0">
                <a:latin typeface="Calibri" pitchFamily="34" charset="0"/>
              </a:rPr>
              <a:t>)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4921"/>
            <a:ext cx="1872208" cy="21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697" y="3717032"/>
            <a:ext cx="4032448" cy="23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70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3568" y="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Compilation tool chain for stochastic machines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059832" y="1628800"/>
            <a:ext cx="151216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Bayesian model description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059832" y="2780928"/>
            <a:ext cx="151216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Bayesian Inference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59832" y="3933056"/>
            <a:ext cx="151216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VHDL description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835696" y="5157192"/>
            <a:ext cx="151216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High level simulator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83968" y="5157192"/>
            <a:ext cx="151216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FPGA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289399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1944216" cy="117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38" y="5085184"/>
            <a:ext cx="1727118" cy="11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>
            <a:stCxn id="5" idx="4"/>
            <a:endCxn id="6" idx="0"/>
          </p:cNvCxnSpPr>
          <p:nvPr/>
        </p:nvCxnSpPr>
        <p:spPr>
          <a:xfrm>
            <a:off x="3815916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4"/>
            <a:endCxn id="7" idx="0"/>
          </p:cNvCxnSpPr>
          <p:nvPr/>
        </p:nvCxnSpPr>
        <p:spPr>
          <a:xfrm>
            <a:off x="3815916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>
            <a:stCxn id="7" idx="5"/>
            <a:endCxn id="9" idx="0"/>
          </p:cNvCxnSpPr>
          <p:nvPr/>
        </p:nvCxnSpPr>
        <p:spPr>
          <a:xfrm rot="16200000" flipH="1">
            <a:off x="4452008" y="4569148"/>
            <a:ext cx="486584" cy="689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7" idx="3"/>
            <a:endCxn id="8" idx="0"/>
          </p:cNvCxnSpPr>
          <p:nvPr/>
        </p:nvCxnSpPr>
        <p:spPr>
          <a:xfrm rot="5400000">
            <a:off x="2693240" y="4569148"/>
            <a:ext cx="486584" cy="689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5148064" y="1700808"/>
            <a:ext cx="576064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868144" y="24208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Programming and Algorithmic (</a:t>
            </a:r>
            <a:r>
              <a:rPr lang="en-US" dirty="0" err="1" smtClean="0"/>
              <a:t>ProBT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9" name="Accolade fermante 18"/>
          <p:cNvSpPr/>
          <p:nvPr/>
        </p:nvSpPr>
        <p:spPr>
          <a:xfrm>
            <a:off x="5148064" y="3933056"/>
            <a:ext cx="423664" cy="728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5796136" y="407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049563" y="4437112"/>
            <a:ext cx="309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FPGA:</a:t>
            </a:r>
          </a:p>
          <a:p>
            <a:r>
              <a:rPr lang="en-US" dirty="0" smtClean="0"/>
              <a:t>Field Programmable Gate 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algorithms for stochastic inference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problems are leaving in high dimension space. </a:t>
            </a:r>
          </a:p>
          <a:p>
            <a:endParaRPr lang="en-US" dirty="0" smtClean="0"/>
          </a:p>
          <a:p>
            <a:r>
              <a:rPr lang="en-US" dirty="0" smtClean="0"/>
              <a:t>Stochastic inference is  equivalent to explore this space to search for high probability density regions.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MicroBayes</a:t>
            </a:r>
            <a:r>
              <a:rPr lang="en-US" sz="2800" dirty="0" smtClean="0"/>
              <a:t> :  </a:t>
            </a:r>
            <a:br>
              <a:rPr lang="en-US" sz="2800" dirty="0" smtClean="0"/>
            </a:br>
            <a:r>
              <a:rPr lang="en-US" sz="2800" dirty="0" smtClean="0"/>
              <a:t>Stochastic Machine with Programmable search strategies 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generating set is a way to entirely explore a given search space.  </a:t>
            </a:r>
          </a:p>
          <a:p>
            <a:endParaRPr lang="en-US" dirty="0" smtClean="0"/>
          </a:p>
          <a:p>
            <a:r>
              <a:rPr lang="en-US" dirty="0" smtClean="0"/>
              <a:t>Choosing one generating set is a way to select an exploration strategy: for example low and large grain exploration.</a:t>
            </a:r>
          </a:p>
          <a:p>
            <a:endParaRPr lang="en-US" dirty="0" smtClean="0"/>
          </a:p>
          <a:p>
            <a:r>
              <a:rPr lang="en-US" dirty="0" smtClean="0"/>
              <a:t>Exploration strategies may be combined for a particular application.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MicroBayes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Evaluate stochastic machines on difficult Bayesian inference problems</a:t>
            </a:r>
            <a:endParaRPr lang="en-US" sz="2800" dirty="0"/>
          </a:p>
        </p:txBody>
      </p:sp>
      <p:pic>
        <p:nvPicPr>
          <p:cNvPr id="4" name="Espace réservé du contenu 7" descr="BSS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007041" cy="2764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988840"/>
            <a:ext cx="30963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MAS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605" y="2852936"/>
            <a:ext cx="4495395" cy="25202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19888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Sound Source Localization </a:t>
            </a:r>
            <a:endParaRPr lang="en-US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1988840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Sound Source Separation  </a:t>
            </a:r>
            <a:endParaRPr lang="en-US" sz="2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M1 </a:t>
            </a:r>
            <a:r>
              <a:rPr lang="en-US" sz="2400" dirty="0" smtClean="0"/>
              <a:t>: Architecture </a:t>
            </a:r>
            <a:r>
              <a:rPr lang="en-US" sz="2400" dirty="0"/>
              <a:t>and compilers for stochastic machines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851920" y="90872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M1: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Circuit Architecture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High throughput RNG</a:t>
            </a:r>
          </a:p>
          <a:p>
            <a:r>
              <a:rPr lang="en-US" dirty="0"/>
              <a:t>	</a:t>
            </a:r>
          </a:p>
        </p:txBody>
      </p:sp>
      <p:pic>
        <p:nvPicPr>
          <p:cNvPr id="18" name="Picture 2" descr="C:\Users\mazer\Documents\microbayes\gitmicrobayes\microbayes\V2\princ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2756891" cy="2033092"/>
          </a:xfrm>
          <a:prstGeom prst="rect">
            <a:avLst/>
          </a:prstGeom>
          <a:noFill/>
        </p:spPr>
      </p:pic>
      <p:pic>
        <p:nvPicPr>
          <p:cNvPr id="23554" name="Picture 2" descr="C:\Users\mazer\Documents\microbayes\gitmicrobayes\microbayes\V2\r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051" y="2852936"/>
            <a:ext cx="2436949" cy="1428782"/>
          </a:xfrm>
          <a:prstGeom prst="rect">
            <a:avLst/>
          </a:prstGeom>
          <a:noFill/>
        </p:spPr>
      </p:pic>
      <p:sp>
        <p:nvSpPr>
          <p:cNvPr id="19" name="Flèche droite 18"/>
          <p:cNvSpPr/>
          <p:nvPr/>
        </p:nvSpPr>
        <p:spPr>
          <a:xfrm>
            <a:off x="6084168" y="2132856"/>
            <a:ext cx="792088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ttps://persyval-lab.org/sites/default/files/pictures/logo_ti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581025" cy="619126"/>
          </a:xfrm>
          <a:prstGeom prst="rect">
            <a:avLst/>
          </a:prstGeom>
          <a:noFill/>
        </p:spPr>
      </p:pic>
      <p:pic>
        <p:nvPicPr>
          <p:cNvPr id="15" name="Picture 6" descr="https://persyval-lab.org/sites/default/files/pictures/logo_li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204864"/>
            <a:ext cx="619125" cy="533400"/>
          </a:xfrm>
          <a:prstGeom prst="rect">
            <a:avLst/>
          </a:prstGeom>
          <a:noFill/>
        </p:spPr>
      </p:pic>
      <p:sp>
        <p:nvSpPr>
          <p:cNvPr id="27" name="Ellipse 26"/>
          <p:cNvSpPr/>
          <p:nvPr/>
        </p:nvSpPr>
        <p:spPr>
          <a:xfrm>
            <a:off x="395536" y="2852936"/>
            <a:ext cx="2016224" cy="2016224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467544" y="1844824"/>
            <a:ext cx="1944216" cy="1944216"/>
          </a:xfrm>
          <a:prstGeom prst="ellips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C:\Users\amf\Desktop\gipsa-la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077072"/>
            <a:ext cx="694210" cy="510727"/>
          </a:xfrm>
          <a:prstGeom prst="rect">
            <a:avLst/>
          </a:prstGeom>
          <a:noFill/>
        </p:spPr>
      </p:pic>
      <p:sp>
        <p:nvSpPr>
          <p:cNvPr id="21" name="Ellipse 20"/>
          <p:cNvSpPr/>
          <p:nvPr/>
        </p:nvSpPr>
        <p:spPr>
          <a:xfrm>
            <a:off x="1403648" y="2924944"/>
            <a:ext cx="2016224" cy="1944216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3995936" y="458112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M1: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Dimensioning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Experimental requirements  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Rebooting Computing </a:t>
            </a:r>
          </a:p>
          <a:p>
            <a:pPr lvl="1"/>
            <a:r>
              <a:rPr lang="en-US" dirty="0" smtClean="0"/>
              <a:t>Bambi</a:t>
            </a:r>
          </a:p>
          <a:p>
            <a:r>
              <a:rPr lang="en-US" dirty="0" smtClean="0"/>
              <a:t>Project description</a:t>
            </a:r>
          </a:p>
          <a:p>
            <a:pPr lvl="1"/>
            <a:r>
              <a:rPr lang="en-US" dirty="0" smtClean="0"/>
              <a:t>Scientific challenges</a:t>
            </a:r>
          </a:p>
          <a:p>
            <a:pPr lvl="1"/>
            <a:r>
              <a:rPr lang="en-US" dirty="0" smtClean="0"/>
              <a:t>Envisioned approaches </a:t>
            </a:r>
          </a:p>
          <a:p>
            <a:pPr lvl="1"/>
            <a:r>
              <a:rPr lang="en-US" dirty="0" smtClean="0"/>
              <a:t>Expected results</a:t>
            </a:r>
          </a:p>
          <a:p>
            <a:pPr lvl="1"/>
            <a:r>
              <a:rPr lang="en-US" dirty="0" smtClean="0"/>
              <a:t>Dissemination &amp; valorization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M2: </a:t>
            </a:r>
            <a:r>
              <a:rPr lang="en-US" sz="3200" dirty="0"/>
              <a:t>Algorithms for stochastic </a:t>
            </a:r>
            <a:r>
              <a:rPr lang="en-US" sz="3200" dirty="0" smtClean="0"/>
              <a:t>search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707904" y="105273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M2: explore the search space for high probability  density regions  with generating sets: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Theory and formalization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Combination to build exploration policies  </a:t>
            </a:r>
            <a:endParaRPr lang="en-US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95936" y="37170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M2: Define appropriate search strategies in  high dimensions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ie</a:t>
            </a:r>
            <a:r>
              <a:rPr lang="en-US" sz="2400" dirty="0" smtClean="0"/>
              <a:t>: Source separation) </a:t>
            </a:r>
            <a:endParaRPr lang="en-US" sz="2400" dirty="0"/>
          </a:p>
        </p:txBody>
      </p:sp>
      <p:pic>
        <p:nvPicPr>
          <p:cNvPr id="10" name="Picture 6" descr="C:\Users\amf\Desktop\gipsa-l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976642" cy="718511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1619672" y="1844824"/>
            <a:ext cx="2016224" cy="1944216"/>
          </a:xfrm>
          <a:prstGeom prst="ellipse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https://persyval-lab.org/sites/default/files/pictures/logo_li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619125" cy="533400"/>
          </a:xfrm>
          <a:prstGeom prst="rect">
            <a:avLst/>
          </a:prstGeom>
          <a:noFill/>
        </p:spPr>
      </p:pic>
      <p:pic>
        <p:nvPicPr>
          <p:cNvPr id="20" name="Picture 5" descr="C:\Users\amf\Desktop\logo-i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132856"/>
            <a:ext cx="1080120" cy="432048"/>
          </a:xfrm>
          <a:prstGeom prst="rect">
            <a:avLst/>
          </a:prstGeom>
          <a:noFill/>
        </p:spPr>
      </p:pic>
      <p:sp>
        <p:nvSpPr>
          <p:cNvPr id="21" name="Ellipse 20"/>
          <p:cNvSpPr/>
          <p:nvPr/>
        </p:nvSpPr>
        <p:spPr>
          <a:xfrm>
            <a:off x="1619672" y="2708920"/>
            <a:ext cx="2016224" cy="1944216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67544" y="1844824"/>
            <a:ext cx="1944216" cy="1944216"/>
          </a:xfrm>
          <a:prstGeom prst="ellips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M3: </a:t>
            </a:r>
            <a:r>
              <a:rPr lang="en-US" sz="2400" dirty="0"/>
              <a:t>Stochastic algorithms for the localization </a:t>
            </a: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 the separation </a:t>
            </a:r>
            <a:r>
              <a:rPr lang="en-US" sz="2400" dirty="0"/>
              <a:t>of sound </a:t>
            </a:r>
            <a:r>
              <a:rPr lang="en-US" sz="2400" dirty="0" smtClean="0"/>
              <a:t>sources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139952" y="1988840"/>
            <a:ext cx="4680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M3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Bayesian formalization source localization &amp; separation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Specific models for source localization and separation  addressing the problem of  quantization</a:t>
            </a:r>
          </a:p>
          <a:p>
            <a:pPr lvl="1"/>
            <a:endParaRPr lang="en-US" dirty="0"/>
          </a:p>
        </p:txBody>
      </p:sp>
      <p:pic>
        <p:nvPicPr>
          <p:cNvPr id="13" name="Picture 6" descr="C:\Users\amf\Desktop\gipsa-l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976642" cy="718511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>
          <a:xfrm>
            <a:off x="1619672" y="1844824"/>
            <a:ext cx="2016224" cy="1944216"/>
          </a:xfrm>
          <a:prstGeom prst="ellipse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 descr="C:\Users\amf\Desktop\logo-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1080120" cy="432048"/>
          </a:xfrm>
          <a:prstGeom prst="rect">
            <a:avLst/>
          </a:prstGeom>
          <a:noFill/>
        </p:spPr>
      </p:pic>
      <p:sp>
        <p:nvSpPr>
          <p:cNvPr id="18" name="Ellipse 17"/>
          <p:cNvSpPr/>
          <p:nvPr/>
        </p:nvSpPr>
        <p:spPr>
          <a:xfrm>
            <a:off x="1619672" y="2708920"/>
            <a:ext cx="2016224" cy="1944216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M4:  </a:t>
            </a:r>
            <a:r>
              <a:rPr lang="en-US" sz="2400" dirty="0"/>
              <a:t>Evaluation on simulated and real-world acoustic </a:t>
            </a:r>
            <a:r>
              <a:rPr lang="en-US" sz="2400" dirty="0" smtClean="0"/>
              <a:t>signals</a:t>
            </a: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355976" y="155679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M4: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Experimental setup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Quantitative evaluation &amp; discussion 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499992" y="357301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M4: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Compiler and Software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Algorithms 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7" name="Picture 6" descr="C:\Users\amf\Desktop\gipsa-l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976642" cy="718511"/>
          </a:xfrm>
          <a:prstGeom prst="rect">
            <a:avLst/>
          </a:prstGeom>
          <a:noFill/>
        </p:spPr>
      </p:pic>
      <p:sp>
        <p:nvSpPr>
          <p:cNvPr id="28" name="Ellipse 27"/>
          <p:cNvSpPr/>
          <p:nvPr/>
        </p:nvSpPr>
        <p:spPr>
          <a:xfrm>
            <a:off x="1619672" y="1844824"/>
            <a:ext cx="2016224" cy="1944216"/>
          </a:xfrm>
          <a:prstGeom prst="ellipse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6" descr="https://persyval-lab.org/sites/default/files/pictures/logo_li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619125" cy="533400"/>
          </a:xfrm>
          <a:prstGeom prst="rect">
            <a:avLst/>
          </a:prstGeom>
          <a:noFill/>
        </p:spPr>
      </p:pic>
      <p:pic>
        <p:nvPicPr>
          <p:cNvPr id="30" name="Picture 5" descr="C:\Users\amf\Desktop\logo-i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132856"/>
            <a:ext cx="1080120" cy="432048"/>
          </a:xfrm>
          <a:prstGeom prst="rect">
            <a:avLst/>
          </a:prstGeom>
          <a:noFill/>
        </p:spPr>
      </p:pic>
      <p:sp>
        <p:nvSpPr>
          <p:cNvPr id="31" name="Ellipse 30"/>
          <p:cNvSpPr/>
          <p:nvPr/>
        </p:nvSpPr>
        <p:spPr>
          <a:xfrm>
            <a:off x="1619672" y="2708920"/>
            <a:ext cx="2016224" cy="1944216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395536" y="1844824"/>
            <a:ext cx="1944216" cy="1944216"/>
          </a:xfrm>
          <a:prstGeom prst="ellips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s://persyval-lab.org/sites/default/files/pictures/logo_ti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89040"/>
            <a:ext cx="581025" cy="619126"/>
          </a:xfrm>
          <a:prstGeom prst="rect">
            <a:avLst/>
          </a:prstGeom>
          <a:noFill/>
        </p:spPr>
      </p:pic>
      <p:sp>
        <p:nvSpPr>
          <p:cNvPr id="34" name="Ellipse 33"/>
          <p:cNvSpPr/>
          <p:nvPr/>
        </p:nvSpPr>
        <p:spPr>
          <a:xfrm>
            <a:off x="395536" y="2636912"/>
            <a:ext cx="2016224" cy="2016224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3563888" y="1124744"/>
            <a:ext cx="3600400" cy="3528392"/>
          </a:xfrm>
          <a:prstGeom prst="ellipse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619672" y="2564904"/>
            <a:ext cx="3600400" cy="3528392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s://persyval-lab.org/sites/default/files/pictures/logo_ti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13176"/>
            <a:ext cx="581025" cy="619126"/>
          </a:xfrm>
          <a:prstGeom prst="rect">
            <a:avLst/>
          </a:prstGeom>
          <a:noFill/>
        </p:spPr>
      </p:pic>
      <p:pic>
        <p:nvPicPr>
          <p:cNvPr id="13" name="Picture 6" descr="https://persyval-lab.org/sites/default/files/pictures/logo_li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772816"/>
            <a:ext cx="702706" cy="605408"/>
          </a:xfrm>
          <a:prstGeom prst="rect">
            <a:avLst/>
          </a:prstGeom>
          <a:noFill/>
        </p:spPr>
      </p:pic>
      <p:pic>
        <p:nvPicPr>
          <p:cNvPr id="14" name="Picture 5" descr="C:\Users\amf\Desktop\logo-i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1428750" cy="571500"/>
          </a:xfrm>
          <a:prstGeom prst="rect">
            <a:avLst/>
          </a:prstGeom>
          <a:noFill/>
        </p:spPr>
      </p:pic>
      <p:pic>
        <p:nvPicPr>
          <p:cNvPr id="15" name="Picture 6" descr="C:\Users\amf\Desktop\gipsa-la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13176"/>
            <a:ext cx="878765" cy="646503"/>
          </a:xfrm>
          <a:prstGeom prst="rect">
            <a:avLst/>
          </a:prstGeom>
          <a:noFill/>
        </p:spPr>
      </p:pic>
      <p:sp>
        <p:nvSpPr>
          <p:cNvPr id="20" name="Ellipse 19"/>
          <p:cNvSpPr/>
          <p:nvPr/>
        </p:nvSpPr>
        <p:spPr>
          <a:xfrm>
            <a:off x="1619672" y="1052736"/>
            <a:ext cx="3600400" cy="3528392"/>
          </a:xfrm>
          <a:prstGeom prst="ellips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3635896" y="2636912"/>
            <a:ext cx="3600400" cy="3528392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15816" y="1844824"/>
            <a:ext cx="223224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Year 1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915816" y="4005064"/>
            <a:ext cx="223224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Year 3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2375756" y="2888940"/>
            <a:ext cx="165618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Year 2</a:t>
            </a:r>
            <a:endParaRPr lang="en-US" sz="32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Postdoc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3563888" y="1124744"/>
            <a:ext cx="3600400" cy="3528392"/>
          </a:xfrm>
          <a:prstGeom prst="ellipse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619672" y="2564904"/>
            <a:ext cx="3600400" cy="3528392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https://persyval-lab.org/sites/default/files/pictures/logo_ti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13176"/>
            <a:ext cx="581025" cy="619126"/>
          </a:xfrm>
          <a:prstGeom prst="rect">
            <a:avLst/>
          </a:prstGeom>
          <a:noFill/>
        </p:spPr>
      </p:pic>
      <p:pic>
        <p:nvPicPr>
          <p:cNvPr id="8" name="Picture 6" descr="https://persyval-lab.org/sites/default/files/pictures/logo_li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772816"/>
            <a:ext cx="702706" cy="605408"/>
          </a:xfrm>
          <a:prstGeom prst="rect">
            <a:avLst/>
          </a:prstGeom>
          <a:noFill/>
        </p:spPr>
      </p:pic>
      <p:pic>
        <p:nvPicPr>
          <p:cNvPr id="9" name="Picture 5" descr="C:\Users\amf\Desktop\logo-i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1428750" cy="571500"/>
          </a:xfrm>
          <a:prstGeom prst="rect">
            <a:avLst/>
          </a:prstGeom>
          <a:noFill/>
        </p:spPr>
      </p:pic>
      <p:pic>
        <p:nvPicPr>
          <p:cNvPr id="10" name="Picture 6" descr="C:\Users\amf\Desktop\gipsa-la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13176"/>
            <a:ext cx="878765" cy="646503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3635896" y="2636912"/>
            <a:ext cx="3600400" cy="3528392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619672" y="1124744"/>
            <a:ext cx="3600400" cy="3528392"/>
          </a:xfrm>
          <a:prstGeom prst="ellips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4188">
            <a:off x="2876624" y="3129114"/>
            <a:ext cx="266429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Year 2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354863">
            <a:off x="4278734" y="3307686"/>
            <a:ext cx="266429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Year 3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Postdoc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3563888" y="1124744"/>
            <a:ext cx="3600400" cy="3528392"/>
          </a:xfrm>
          <a:prstGeom prst="ellipse">
            <a:avLst/>
          </a:prstGeom>
          <a:solidFill>
            <a:schemeClr val="accent2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19672" y="2564904"/>
            <a:ext cx="3600400" cy="3528392"/>
          </a:xfrm>
          <a:prstGeom prst="ellipse">
            <a:avLst/>
          </a:prstGeom>
          <a:solidFill>
            <a:schemeClr val="accent3">
              <a:lumMod val="7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 descr="https://persyval-lab.org/sites/default/files/pictures/logo_ti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13176"/>
            <a:ext cx="581025" cy="619126"/>
          </a:xfrm>
          <a:prstGeom prst="rect">
            <a:avLst/>
          </a:prstGeom>
          <a:noFill/>
        </p:spPr>
      </p:pic>
      <p:pic>
        <p:nvPicPr>
          <p:cNvPr id="13" name="Picture 6" descr="https://persyval-lab.org/sites/default/files/pictures/logo_li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772816"/>
            <a:ext cx="702706" cy="605408"/>
          </a:xfrm>
          <a:prstGeom prst="rect">
            <a:avLst/>
          </a:prstGeom>
          <a:noFill/>
        </p:spPr>
      </p:pic>
      <p:pic>
        <p:nvPicPr>
          <p:cNvPr id="14" name="Picture 5" descr="C:\Users\amf\Desktop\logo-i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1428750" cy="571500"/>
          </a:xfrm>
          <a:prstGeom prst="rect">
            <a:avLst/>
          </a:prstGeom>
          <a:noFill/>
        </p:spPr>
      </p:pic>
      <p:pic>
        <p:nvPicPr>
          <p:cNvPr id="15" name="Picture 6" descr="C:\Users\amf\Desktop\gipsa-la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13176"/>
            <a:ext cx="878765" cy="646503"/>
          </a:xfrm>
          <a:prstGeom prst="rect">
            <a:avLst/>
          </a:prstGeom>
          <a:noFill/>
        </p:spPr>
      </p:pic>
      <p:sp>
        <p:nvSpPr>
          <p:cNvPr id="21" name="Ellipse 20"/>
          <p:cNvSpPr/>
          <p:nvPr/>
        </p:nvSpPr>
        <p:spPr>
          <a:xfrm>
            <a:off x="3635896" y="2636912"/>
            <a:ext cx="3600400" cy="3528392"/>
          </a:xfrm>
          <a:prstGeom prst="ellipse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619672" y="1124744"/>
            <a:ext cx="3600400" cy="3528392"/>
          </a:xfrm>
          <a:prstGeom prst="ellips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3114188">
            <a:off x="2876624" y="3129114"/>
            <a:ext cx="266429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Year 2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9354863">
            <a:off x="4278734" y="3307686"/>
            <a:ext cx="266429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Year 3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of a</a:t>
            </a:r>
            <a:r>
              <a:rPr lang="en-US" b="1" dirty="0" smtClean="0"/>
              <a:t> programmable </a:t>
            </a:r>
            <a:r>
              <a:rPr lang="en-US" dirty="0" smtClean="0"/>
              <a:t>stochastic machine </a:t>
            </a:r>
          </a:p>
          <a:p>
            <a:endParaRPr lang="en-US" dirty="0" smtClean="0"/>
          </a:p>
          <a:p>
            <a:r>
              <a:rPr lang="en-US" dirty="0" smtClean="0"/>
              <a:t>New algorithms for stochastic inferences allowing to address a variety of applications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Demonstrations on two difficult tasks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Extracting precise information from large amount of noisy data is a general problem. </a:t>
            </a:r>
          </a:p>
          <a:p>
            <a:r>
              <a:rPr lang="en-US" dirty="0" smtClean="0"/>
              <a:t>A success would lead to high performances devices (speed  and energy consumption) for embedded systems: </a:t>
            </a:r>
          </a:p>
          <a:p>
            <a:pPr lvl="1"/>
            <a:r>
              <a:rPr lang="en-US" dirty="0" smtClean="0"/>
              <a:t>sensor fusion &amp; interpretation</a:t>
            </a:r>
          </a:p>
          <a:p>
            <a:pPr lvl="2"/>
            <a:r>
              <a:rPr lang="en-US" dirty="0" smtClean="0"/>
              <a:t>Accelerometers ,  grid based approaches </a:t>
            </a:r>
          </a:p>
          <a:p>
            <a:pPr lvl="1"/>
            <a:r>
              <a:rPr lang="en-US" dirty="0" smtClean="0"/>
              <a:t>telecommunication  </a:t>
            </a:r>
          </a:p>
          <a:p>
            <a:pPr lvl="2"/>
            <a:r>
              <a:rPr lang="en-US" dirty="0" smtClean="0"/>
              <a:t> PN acquisition  </a:t>
            </a:r>
          </a:p>
          <a:p>
            <a:pPr lvl="2"/>
            <a:r>
              <a:rPr lang="en-US" dirty="0" smtClean="0"/>
              <a:t> Decoding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for demanding applications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MicroBayes</a:t>
            </a:r>
            <a:r>
              <a:rPr lang="en-US" dirty="0" smtClean="0"/>
              <a:t> will lead to the making of a new type of programmable computer that can proactively interpret from large amount of noisy data with a good energy efficiency.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Patents  </a:t>
            </a:r>
            <a:r>
              <a:rPr lang="en-US" dirty="0" smtClean="0"/>
              <a:t>(architecture – Compilation )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	</a:t>
            </a:r>
            <a:r>
              <a:rPr lang="en-US" dirty="0" smtClean="0"/>
              <a:t>	Stochastic </a:t>
            </a:r>
            <a:r>
              <a:rPr lang="en-US" dirty="0" smtClean="0"/>
              <a:t>machine kit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Local </a:t>
            </a:r>
            <a:r>
              <a:rPr lang="en-US" dirty="0" smtClean="0"/>
              <a:t>collaboration </a:t>
            </a:r>
            <a:r>
              <a:rPr lang="en-US" dirty="0" smtClean="0"/>
              <a:t>Xerox-CEA-</a:t>
            </a:r>
            <a:r>
              <a:rPr lang="en-US" dirty="0" err="1" smtClean="0"/>
              <a:t>ProbaYes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lèche droite 4"/>
          <p:cNvSpPr/>
          <p:nvPr/>
        </p:nvSpPr>
        <p:spPr>
          <a:xfrm>
            <a:off x="899592" y="38610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>
            <a:off x="899592" y="44371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droite 6"/>
          <p:cNvSpPr/>
          <p:nvPr/>
        </p:nvSpPr>
        <p:spPr>
          <a:xfrm>
            <a:off x="899592" y="50851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Scientific Paper and conferences </a:t>
            </a:r>
          </a:p>
          <a:p>
            <a:pPr lvl="1"/>
            <a:r>
              <a:rPr lang="en-US" sz="2400" dirty="0" smtClean="0"/>
              <a:t>Mathematics</a:t>
            </a:r>
          </a:p>
          <a:p>
            <a:pPr lvl="1"/>
            <a:r>
              <a:rPr lang="en-US" sz="2400" dirty="0" smtClean="0"/>
              <a:t>Computer science</a:t>
            </a:r>
          </a:p>
          <a:p>
            <a:pPr lvl="2"/>
            <a:r>
              <a:rPr lang="en-US" sz="2000" dirty="0" smtClean="0"/>
              <a:t>ICC CC: </a:t>
            </a:r>
            <a:r>
              <a:rPr lang="en-US" sz="2000" dirty="0" smtClean="0"/>
              <a:t>cognitive </a:t>
            </a:r>
            <a:r>
              <a:rPr lang="en-US" sz="2000" dirty="0" smtClean="0"/>
              <a:t>computing </a:t>
            </a:r>
            <a:br>
              <a:rPr lang="en-US" sz="2000" dirty="0" smtClean="0"/>
            </a:br>
            <a:r>
              <a:rPr lang="en-US" sz="1900" dirty="0" smtClean="0"/>
              <a:t>Cognitive computing - big data - brain inspired computation</a:t>
            </a:r>
          </a:p>
          <a:p>
            <a:pPr lvl="1"/>
            <a:r>
              <a:rPr lang="en-US" sz="2400" dirty="0" smtClean="0"/>
              <a:t>Robotics</a:t>
            </a:r>
          </a:p>
          <a:p>
            <a:pPr lvl="2"/>
            <a:r>
              <a:rPr lang="en-US" dirty="0" smtClean="0"/>
              <a:t>IROS: robotics</a:t>
            </a:r>
            <a:br>
              <a:rPr lang="en-US" dirty="0" smtClean="0"/>
            </a:br>
            <a:r>
              <a:rPr lang="en-US" dirty="0" smtClean="0"/>
              <a:t>special issue : Special Issue on Unconventional computing for Bayesian inference</a:t>
            </a:r>
            <a:endParaRPr lang="en-US" sz="2400" dirty="0" smtClean="0"/>
          </a:p>
          <a:p>
            <a:pPr lvl="1"/>
            <a:r>
              <a:rPr lang="en-US" sz="2400" dirty="0" smtClean="0"/>
              <a:t>Signal audio </a:t>
            </a:r>
          </a:p>
          <a:p>
            <a:pPr lvl="2"/>
            <a:r>
              <a:rPr lang="en-US" dirty="0" smtClean="0"/>
              <a:t>IEEE Transactions on Speech, Audio and Language Processing</a:t>
            </a:r>
          </a:p>
          <a:p>
            <a:pPr lvl="2"/>
            <a:r>
              <a:rPr lang="en-US" dirty="0" smtClean="0"/>
              <a:t>EURASIP Journal on Advances in Signal Processing</a:t>
            </a:r>
            <a:endParaRPr lang="en-US" sz="2400" dirty="0" smtClean="0"/>
          </a:p>
          <a:p>
            <a:pPr lvl="1"/>
            <a:r>
              <a:rPr lang="en-US" sz="2400" dirty="0" smtClean="0"/>
              <a:t>Micro electronics</a:t>
            </a:r>
          </a:p>
          <a:p>
            <a:pPr lvl="2"/>
            <a:r>
              <a:rPr lang="en-US" sz="2000" dirty="0" err="1" smtClean="0"/>
              <a:t>Async</a:t>
            </a:r>
            <a:endParaRPr lang="en-US" sz="2000" dirty="0" smtClean="0"/>
          </a:p>
          <a:p>
            <a:pPr lvl="2"/>
            <a:r>
              <a:rPr lang="en-US" sz="2000" dirty="0" smtClean="0"/>
              <a:t>DATE: Architecture design</a:t>
            </a:r>
            <a:br>
              <a:rPr lang="en-US" sz="2000" dirty="0" smtClean="0"/>
            </a:br>
            <a:r>
              <a:rPr lang="en-US" sz="2400" dirty="0" smtClean="0"/>
              <a:t>Architectural and </a:t>
            </a:r>
            <a:r>
              <a:rPr lang="en-US" sz="2400" dirty="0" err="1" smtClean="0"/>
              <a:t>Microarchitectural</a:t>
            </a:r>
            <a:r>
              <a:rPr lang="en-US" sz="2400" dirty="0" smtClean="0"/>
              <a:t> Design : power and energy efficient architectures</a:t>
            </a:r>
          </a:p>
          <a:p>
            <a:pPr lvl="2"/>
            <a:r>
              <a:rPr lang="en-US" dirty="0" smtClean="0"/>
              <a:t>HPCA: architecture system</a:t>
            </a:r>
            <a:br>
              <a:rPr lang="en-US" dirty="0" smtClean="0"/>
            </a:br>
            <a:r>
              <a:rPr lang="en-US" dirty="0" smtClean="0"/>
              <a:t>Architectures for emerging technology and applications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objectives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 radically different approach to perform computation :  stochastic computing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Outperform standard computer  and GPU in term of speed and energy efficiency  for Bayesian inference problems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25649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1010011001110100 </a:t>
            </a:r>
            <a:r>
              <a:rPr lang="en-US" dirty="0" smtClean="0"/>
              <a:t>-&gt; </a:t>
            </a:r>
            <a:r>
              <a:rPr lang="en-US" dirty="0" smtClean="0"/>
              <a:t>p1=0.5 </a:t>
            </a:r>
            <a:endParaRPr lang="en-US" dirty="0"/>
          </a:p>
        </p:txBody>
      </p:sp>
      <p:sp>
        <p:nvSpPr>
          <p:cNvPr id="7" name="Corde 6"/>
          <p:cNvSpPr/>
          <p:nvPr/>
        </p:nvSpPr>
        <p:spPr>
          <a:xfrm rot="12145003">
            <a:off x="3765691" y="2569325"/>
            <a:ext cx="950728" cy="869123"/>
          </a:xfrm>
          <a:prstGeom prst="chord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067944" y="278092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779912" y="27809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1560" y="2996952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0010100000101000 </a:t>
            </a:r>
            <a:r>
              <a:rPr lang="en-US" dirty="0" smtClean="0"/>
              <a:t>-&gt; </a:t>
            </a:r>
            <a:r>
              <a:rPr lang="en-US" dirty="0" smtClean="0"/>
              <a:t>p2=0.25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779912" y="321297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716016" y="299695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20072" y="27809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0010000100000 </a:t>
            </a:r>
            <a:r>
              <a:rPr lang="en-US" dirty="0" smtClean="0"/>
              <a:t>-&gt; </a:t>
            </a:r>
            <a:r>
              <a:rPr lang="en-US" dirty="0" smtClean="0"/>
              <a:t>p1.p2=0.125 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760098" cy="137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MicroBayes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Four  multi-disciplinary Labs</a:t>
            </a:r>
          </a:p>
          <a:p>
            <a:r>
              <a:rPr lang="en-US" dirty="0" smtClean="0"/>
              <a:t>One PhD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PostDoc</a:t>
            </a:r>
            <a:endParaRPr lang="en-US" dirty="0" smtClean="0"/>
          </a:p>
          <a:p>
            <a:r>
              <a:rPr lang="en-US" dirty="0" smtClean="0"/>
              <a:t>One prototype of a programmable Stochastic </a:t>
            </a:r>
            <a:r>
              <a:rPr lang="en-US" dirty="0"/>
              <a:t>M</a:t>
            </a:r>
            <a:r>
              <a:rPr lang="en-US" dirty="0" smtClean="0"/>
              <a:t>achine </a:t>
            </a:r>
          </a:p>
          <a:p>
            <a:r>
              <a:rPr lang="en-US" dirty="0" smtClean="0"/>
              <a:t>Two  representative demos</a:t>
            </a:r>
          </a:p>
          <a:p>
            <a:r>
              <a:rPr lang="en-US" dirty="0" smtClean="0"/>
              <a:t>Three scientific challenges</a:t>
            </a:r>
          </a:p>
          <a:p>
            <a:pPr lvl="1"/>
            <a:r>
              <a:rPr lang="en-US" dirty="0" smtClean="0"/>
              <a:t>Architectures for stochastic machines</a:t>
            </a:r>
          </a:p>
          <a:p>
            <a:pPr lvl="1"/>
            <a:r>
              <a:rPr lang="en-US" dirty="0" smtClean="0"/>
              <a:t>New inference algorithm</a:t>
            </a:r>
          </a:p>
          <a:p>
            <a:pPr lvl="1"/>
            <a:r>
              <a:rPr lang="en-US" dirty="0" smtClean="0"/>
              <a:t>Difficult inference problems 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</a:t>
            </a:r>
            <a:r>
              <a:rPr lang="en-US" dirty="0" smtClean="0"/>
              <a:t>uture </a:t>
            </a:r>
            <a:r>
              <a:rPr lang="en-US" dirty="0" smtClean="0"/>
              <a:t>Bayesian Valley ?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8130" name="Picture 2" descr="See original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110" y="1628800"/>
            <a:ext cx="9208110" cy="400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Exact </a:t>
            </a:r>
            <a:r>
              <a:rPr lang="en-US" dirty="0" smtClean="0"/>
              <a:t>Inference</a:t>
            </a:r>
            <a:r>
              <a:rPr lang="fr-FR" dirty="0" smtClean="0"/>
              <a:t>        : </a:t>
            </a:r>
            <a:r>
              <a:rPr lang="en-US" dirty="0" smtClean="0"/>
              <a:t>sums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ChangeAspect="1"/>
          </p:cNvGraphicFramePr>
          <p:nvPr>
            <p:ph idx="1"/>
          </p:nvPr>
        </p:nvGraphicFramePr>
        <p:xfrm>
          <a:off x="5244048" y="404664"/>
          <a:ext cx="923340" cy="692696"/>
        </p:xfrm>
        <a:graphic>
          <a:graphicData uri="http://schemas.openxmlformats.org/presentationml/2006/ole">
            <p:oleObj spid="_x0000_s47106" name="Équation" r:id="rId3" imgW="253800" imgH="190440" progId="Equation.3">
              <p:embed/>
            </p:oleObj>
          </a:graphicData>
        </a:graphic>
      </p:graphicFrame>
      <p:pic>
        <p:nvPicPr>
          <p:cNvPr id="6" name="Image 5" descr="comparaison_V3-cropp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628800"/>
            <a:ext cx="5494325" cy="388999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A86D-6665-4741-8144-2D88EF171F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consumption </a:t>
            </a:r>
            <a:endParaRPr lang="en-US" dirty="0"/>
          </a:p>
        </p:txBody>
      </p:sp>
      <p:pic>
        <p:nvPicPr>
          <p:cNvPr id="4" name="Picture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412776"/>
            <a:ext cx="8229600" cy="15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emotion-home\mazer\My Pictures\2015-12-14 telephone\telephone 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89040"/>
            <a:ext cx="2190391" cy="1642793"/>
          </a:xfrm>
          <a:prstGeom prst="rect">
            <a:avLst/>
          </a:prstGeom>
          <a:noFill/>
        </p:spPr>
      </p:pic>
      <p:pic>
        <p:nvPicPr>
          <p:cNvPr id="6" name="Picture 3" descr="\\emotion-home\mazer\My Pictures\2015-12-14 telephone\telephone 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2208245" cy="1656184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4149080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Stéréo</a:t>
            </a:r>
            <a:r>
              <a:rPr lang="en-US" dirty="0" smtClean="0"/>
              <a:t> Camera</a:t>
            </a:r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lidars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7490442" y="4221088"/>
          <a:ext cx="1024734" cy="791840"/>
        </p:xfrm>
        <a:graphic>
          <a:graphicData uri="http://schemas.openxmlformats.org/presentationml/2006/ole">
            <p:oleObj spid="_x0000_s27649" name="Équation" r:id="rId6" imgW="5587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Moore's</a:t>
            </a:r>
            <a:r>
              <a:rPr lang="fr-FR" dirty="0" smtClean="0"/>
              <a:t> Law </a:t>
            </a:r>
            <a:r>
              <a:rPr lang="fr-FR" dirty="0" err="1" smtClean="0"/>
              <a:t>limits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720056"/>
            <a:ext cx="5676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Rebooting Computing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http://rebootingcomputing.ieee.org/rc-summits/rcs4/presentations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702" y="1600200"/>
            <a:ext cx="43125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FET Project BAMBI FP7-ICT-2013-C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229600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75856" y="2852936"/>
            <a:ext cx="2232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New hardware thinking: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Telegraphic signal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new device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ject.inria.fr/bambi/files/2014/03/cropped-mazerlog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results with minimal hardware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inference </a:t>
            </a:r>
            <a:endParaRPr lang="en-US" dirty="0"/>
          </a:p>
        </p:txBody>
      </p:sp>
      <p:pic>
        <p:nvPicPr>
          <p:cNvPr id="22530" name="Picture 2" descr="C:\Users\mazer\Documents\Inria\OP\technique\BM1\ex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12776"/>
            <a:ext cx="2638007" cy="1968773"/>
          </a:xfrm>
          <a:prstGeom prst="rect">
            <a:avLst/>
          </a:prstGeom>
          <a:noFill/>
        </p:spPr>
      </p:pic>
      <p:pic>
        <p:nvPicPr>
          <p:cNvPr id="22531" name="Picture 3" descr="C:\Users\mazer\Documents\Inria\OP\technique\BM1\film1\H0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4437112"/>
            <a:ext cx="2764201" cy="2073151"/>
          </a:xfrm>
          <a:prstGeom prst="rect">
            <a:avLst/>
          </a:prstGeom>
          <a:noFill/>
        </p:spPr>
      </p:pic>
      <p:pic>
        <p:nvPicPr>
          <p:cNvPr id="22532" name="Picture 4" descr="C:\Users\mazer\Documents\Inria\OP\technique\BM1\film1\H00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56992"/>
            <a:ext cx="2777108" cy="208283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40050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N=1: </a:t>
            </a:r>
            <a:r>
              <a:rPr lang="el-GR" sz="2400" dirty="0" smtClean="0"/>
              <a:t>ε</a:t>
            </a:r>
            <a:r>
              <a:rPr lang="en-US" dirty="0" smtClean="0"/>
              <a:t> &lt;2%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860032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N=10</a:t>
            </a:r>
            <a:endParaRPr lang="en-US" dirty="0"/>
          </a:p>
        </p:txBody>
      </p:sp>
      <p:pic>
        <p:nvPicPr>
          <p:cNvPr id="22533" name="Picture 5" descr="C:\Users\mazer\Documents\Inria\OP\technique\BM1\film1\H000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20888"/>
            <a:ext cx="2664296" cy="1969033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267744" y="30689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N=10: </a:t>
            </a:r>
            <a:r>
              <a:rPr lang="el-GR" sz="2400" dirty="0" smtClean="0"/>
              <a:t>ε</a:t>
            </a:r>
            <a:r>
              <a:rPr lang="en-US" dirty="0" smtClean="0"/>
              <a:t> &lt; 0.1%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644008" y="21328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N=200: </a:t>
            </a:r>
            <a:r>
              <a:rPr lang="el-GR" sz="2400" dirty="0" smtClean="0">
                <a:solidFill>
                  <a:prstClr val="black"/>
                </a:solidFill>
              </a:rPr>
              <a:t>ε </a:t>
            </a:r>
            <a:r>
              <a:rPr lang="en-US" dirty="0" smtClean="0"/>
              <a:t>&lt;0.01%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644008" y="4869160"/>
            <a:ext cx="41764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ε: </a:t>
            </a:r>
            <a:r>
              <a:rPr lang="en-US" sz="1600" dirty="0" smtClean="0">
                <a:solidFill>
                  <a:prstClr val="black"/>
                </a:solidFill>
              </a:rPr>
              <a:t>mean location precision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N:  length of the bit stream  used for the priors  </a:t>
            </a:r>
            <a:endParaRPr lang="en-US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2036500" cy="17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MicroBayes : </a:t>
            </a:r>
            <a:fld id="{418EA86D-6665-4741-8144-2D88EF171FB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749</Words>
  <Application>Microsoft Office PowerPoint</Application>
  <PresentationFormat>Affichage à l'écran (4:3)</PresentationFormat>
  <Paragraphs>194</Paragraphs>
  <Slides>32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5" baseType="lpstr">
      <vt:lpstr>Thème Office</vt:lpstr>
      <vt:lpstr>1_Thème Office</vt:lpstr>
      <vt:lpstr>Équation</vt:lpstr>
      <vt:lpstr>MicroBayes</vt:lpstr>
      <vt:lpstr>Agenda</vt:lpstr>
      <vt:lpstr>Overall objectives</vt:lpstr>
      <vt:lpstr>CONTEXT</vt:lpstr>
      <vt:lpstr>High energy consumption </vt:lpstr>
      <vt:lpstr>Moore's Law limits </vt:lpstr>
      <vt:lpstr>Rebooting Computing http://rebootingcomputing.ieee.org/rc-summits/rcs4/presentations </vt:lpstr>
      <vt:lpstr>  FET Project BAMBI FP7-ICT-2013-C</vt:lpstr>
      <vt:lpstr>Good results with minimal hardware</vt:lpstr>
      <vt:lpstr>MicroBayes Challenges</vt:lpstr>
      <vt:lpstr>SCIENTIFIC APPROACHES</vt:lpstr>
      <vt:lpstr>Design of stochastic machines </vt:lpstr>
      <vt:lpstr>High performance CMOS TRNG</vt:lpstr>
      <vt:lpstr>Diapositive 14</vt:lpstr>
      <vt:lpstr>New algorithms for stochastic inference</vt:lpstr>
      <vt:lpstr>MicroBayes :   Stochastic Machine with Programmable search strategies </vt:lpstr>
      <vt:lpstr>MicroBayes:  Evaluate stochastic machines on difficult Bayesian inference problems</vt:lpstr>
      <vt:lpstr>ORGANIZATION</vt:lpstr>
      <vt:lpstr>M1 : Architecture and compilers for stochastic machines  </vt:lpstr>
      <vt:lpstr>M2: Algorithms for stochastic search </vt:lpstr>
      <vt:lpstr>M3: Stochastic algorithms for the localization and  the separation of sound sources </vt:lpstr>
      <vt:lpstr>M4:  Evaluation on simulated and real-world acoustic signals</vt:lpstr>
      <vt:lpstr>PhD</vt:lpstr>
      <vt:lpstr>Postdoc </vt:lpstr>
      <vt:lpstr>Postdoc </vt:lpstr>
      <vt:lpstr>Expected Results</vt:lpstr>
      <vt:lpstr>Impact</vt:lpstr>
      <vt:lpstr>Architecture for demanding applications </vt:lpstr>
      <vt:lpstr>Dissemination </vt:lpstr>
      <vt:lpstr>MicroBayes</vt:lpstr>
      <vt:lpstr>The future Bayesian Valley ? </vt:lpstr>
      <vt:lpstr>Exact Inference        : sums </vt:lpstr>
    </vt:vector>
  </TitlesOfParts>
  <Company>INRIA Grenoble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MicroBayes</dc:title>
  <dc:creator>mazer</dc:creator>
  <cp:lastModifiedBy>mazer</cp:lastModifiedBy>
  <cp:revision>160</cp:revision>
  <dcterms:created xsi:type="dcterms:W3CDTF">2016-04-26T09:33:09Z</dcterms:created>
  <dcterms:modified xsi:type="dcterms:W3CDTF">2016-04-29T09:55:32Z</dcterms:modified>
</cp:coreProperties>
</file>